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03.09.2020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20689"/>
            <a:ext cx="7772400" cy="2979762"/>
          </a:xfrm>
        </p:spPr>
        <p:txBody>
          <a:bodyPr>
            <a:normAutofit/>
          </a:bodyPr>
          <a:lstStyle/>
          <a:p>
            <a:pPr marL="47625" marR="71755"/>
            <a:r>
              <a:rPr lang="ru-RU" sz="3100" b="1" dirty="0">
                <a:solidFill>
                  <a:srgbClr val="FF0000"/>
                </a:solidFill>
                <a:latin typeface="Times New Roman"/>
                <a:ea typeface="Times New Roman"/>
              </a:rPr>
              <a:t>ЛЕКЦИЯ 1.</a:t>
            </a:r>
            <a:r>
              <a:rPr lang="ru-RU" sz="3100" dirty="0">
                <a:solidFill>
                  <a:srgbClr val="FF0000"/>
                </a:solidFill>
                <a:latin typeface="Times New Roman"/>
                <a:ea typeface="Times New Roman"/>
              </a:rPr>
              <a:t/>
            </a:r>
            <a:br>
              <a:rPr lang="ru-RU" sz="3100" dirty="0">
                <a:solidFill>
                  <a:srgbClr val="FF0000"/>
                </a:solidFill>
                <a:latin typeface="Times New Roman"/>
                <a:ea typeface="Times New Roman"/>
              </a:rPr>
            </a:br>
            <a:r>
              <a:rPr lang="ru-RU" sz="3100" b="1" dirty="0">
                <a:solidFill>
                  <a:srgbClr val="FF0000"/>
                </a:solidFill>
                <a:latin typeface="Times New Roman"/>
                <a:ea typeface="Times New Roman"/>
              </a:rPr>
              <a:t>Введение. Современные подходы к комплексной оценке качества и безопасности пищевых систем.</a:t>
            </a:r>
            <a:r>
              <a:rPr lang="ru-RU" sz="3600" dirty="0">
                <a:latin typeface="Times New Roman"/>
                <a:ea typeface="Times New Roman"/>
              </a:rPr>
              <a:t/>
            </a:r>
            <a:br>
              <a:rPr lang="ru-RU" sz="3600" dirty="0">
                <a:latin typeface="Times New Roman"/>
                <a:ea typeface="Times New Roman"/>
              </a:rPr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47500" lnSpcReduction="20000"/>
          </a:bodyPr>
          <a:lstStyle/>
          <a:p>
            <a:pPr algn="l"/>
            <a:r>
              <a:rPr lang="ru-RU" b="1" dirty="0" smtClean="0">
                <a:solidFill>
                  <a:srgbClr val="0070C0"/>
                </a:solidFill>
                <a:latin typeface="Times New Roman"/>
                <a:ea typeface="Times New Roman"/>
              </a:rPr>
              <a:t>                                                     План </a:t>
            </a:r>
            <a:r>
              <a:rPr lang="ru-RU" b="1" dirty="0">
                <a:solidFill>
                  <a:srgbClr val="0070C0"/>
                </a:solidFill>
                <a:latin typeface="Times New Roman"/>
                <a:ea typeface="Times New Roman"/>
              </a:rPr>
              <a:t>лекции:</a:t>
            </a:r>
            <a:endParaRPr lang="ru-RU" dirty="0">
              <a:solidFill>
                <a:srgbClr val="0070C0"/>
              </a:solidFill>
              <a:latin typeface="Times New Roman"/>
              <a:ea typeface="Times New Roman"/>
            </a:endParaRPr>
          </a:p>
          <a:p>
            <a:pPr algn="l">
              <a:spcAft>
                <a:spcPts val="0"/>
              </a:spcAft>
            </a:pPr>
            <a:r>
              <a:rPr lang="ru-RU" dirty="0">
                <a:solidFill>
                  <a:srgbClr val="0070C0"/>
                </a:solidFill>
                <a:latin typeface="Times New Roman"/>
                <a:ea typeface="Times New Roman"/>
              </a:rPr>
              <a:t>1.Значение  повышения качества продукции в современных условиях.</a:t>
            </a:r>
          </a:p>
          <a:p>
            <a:pPr algn="l">
              <a:spcAft>
                <a:spcPts val="0"/>
              </a:spcAft>
            </a:pPr>
            <a:r>
              <a:rPr lang="ru-RU" dirty="0">
                <a:solidFill>
                  <a:srgbClr val="0070C0"/>
                </a:solidFill>
                <a:latin typeface="Times New Roman"/>
                <a:ea typeface="Times New Roman"/>
              </a:rPr>
              <a:t>2.Основные факторы влияющие на качество сельскохозяйственной продукции.</a:t>
            </a:r>
          </a:p>
          <a:p>
            <a:pPr algn="l">
              <a:spcAft>
                <a:spcPts val="0"/>
              </a:spcAft>
            </a:pPr>
            <a:r>
              <a:rPr lang="ru-RU" dirty="0">
                <a:solidFill>
                  <a:srgbClr val="0070C0"/>
                </a:solidFill>
                <a:latin typeface="Times New Roman"/>
                <a:ea typeface="Times New Roman"/>
              </a:rPr>
              <a:t>3. Сущность и функциональная схема управления качеством продукции.</a:t>
            </a:r>
          </a:p>
          <a:p>
            <a:pPr algn="l">
              <a:spcAft>
                <a:spcPts val="0"/>
              </a:spcAft>
            </a:pPr>
            <a:r>
              <a:rPr lang="ru-RU" dirty="0">
                <a:solidFill>
                  <a:srgbClr val="0070C0"/>
                </a:solidFill>
                <a:latin typeface="Times New Roman"/>
                <a:ea typeface="Times New Roman"/>
              </a:rPr>
              <a:t>4.Этапы развития системного подхода в управлении качеством продукции.</a:t>
            </a:r>
            <a:endParaRPr lang="ru-RU" dirty="0">
              <a:solidFill>
                <a:srgbClr val="0070C0"/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9383448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indent="0" algn="just">
              <a:lnSpc>
                <a:spcPct val="150000"/>
              </a:lnSpc>
              <a:buNone/>
            </a:pP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Повышая 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производство высококачественной экологически чистой сельскохо­зяйственной продукции, можно обеспечить рациональное питание населения, что является одной из составляющих могущества и процветания государства, здоровья и долголетия его граждан. Одним из решающих путей увеличения производства сель­скохозяйственной продукции является внедрение системы управления качеством продукции. </a:t>
            </a:r>
            <a:endParaRPr lang="ru-RU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50000"/>
              </a:lnSpc>
              <a:buNone/>
            </a:pP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Однако 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настоящее время сельхозпредприятия находятся в сложном положении и говорить о создании и сертификации систем качества для них прежде­временно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0" algn="just">
              <a:lnSpc>
                <a:spcPct val="150000"/>
              </a:lnSpc>
              <a:buNone/>
            </a:pP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 для того, чтобы сделать хотя бы первые шаги на пути к созданию та­ких систем, необходимо учесть опыт управления качеством на промышленных предприятиях. Отечественной и мировой практикой выработаны как основопола­гающие принципы, так и многочисленные практические приемы управления и обес­печения качества, многие из которых показали свою высокую эффективность и по­лучили большое распространение.</a:t>
            </a:r>
          </a:p>
          <a:p>
            <a:pPr indent="0" algn="just">
              <a:lnSpc>
                <a:spcPct val="150000"/>
              </a:lnSpc>
              <a:buNone/>
            </a:pP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При 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управлении качеством необходимо учитывать комплекс факторов, влияю­щих на качество.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762604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indent="450215">
              <a:lnSpc>
                <a:spcPct val="150000"/>
              </a:lnSpc>
            </a:pP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2.Основные </a:t>
            </a:r>
            <a:r>
              <a:rPr lang="ru-RU" sz="2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факторы влияющие на качество сельскохозяйственной продукции</a:t>
            </a:r>
            <a:r>
              <a:rPr lang="ru-RU" sz="2700" b="1" dirty="0"/>
              <a:t>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12700" marR="25400" indent="0" algn="ctr">
              <a:lnSpc>
                <a:spcPct val="150000"/>
              </a:lnSpc>
              <a:spcAft>
                <a:spcPts val="665"/>
              </a:spcAft>
              <a:buNone/>
            </a:pPr>
            <a:r>
              <a:rPr lang="ru-RU" b="1" u="sng" dirty="0" smtClean="0">
                <a:solidFill>
                  <a:schemeClr val="tx2"/>
                </a:solidFill>
                <a:latin typeface="Times New Roman"/>
                <a:ea typeface="Times New Roman"/>
              </a:rPr>
              <a:t>Классификация факторов, оказывающих </a:t>
            </a:r>
            <a:r>
              <a:rPr lang="ru-RU" b="1" u="sng" dirty="0">
                <a:solidFill>
                  <a:schemeClr val="tx2"/>
                </a:solidFill>
                <a:latin typeface="Times New Roman"/>
                <a:ea typeface="Times New Roman"/>
              </a:rPr>
              <a:t>влияние на качество любой продукции, в том числе и </a:t>
            </a:r>
            <a:r>
              <a:rPr lang="ru-RU" b="1" u="sng" dirty="0" smtClean="0">
                <a:solidFill>
                  <a:schemeClr val="tx2"/>
                </a:solidFill>
                <a:latin typeface="Times New Roman"/>
                <a:ea typeface="Times New Roman"/>
              </a:rPr>
              <a:t>сельскохозяйственной:</a:t>
            </a:r>
          </a:p>
          <a:p>
            <a:pPr marL="469900" marR="25400" indent="-457200" algn="just">
              <a:lnSpc>
                <a:spcPct val="150000"/>
              </a:lnSpc>
              <a:spcAft>
                <a:spcPts val="665"/>
              </a:spcAft>
              <a:buFontTx/>
              <a:buChar char="-"/>
            </a:pPr>
            <a:r>
              <a:rPr lang="ru-RU" dirty="0" smtClean="0">
                <a:solidFill>
                  <a:schemeClr val="tx2"/>
                </a:solidFill>
                <a:latin typeface="Times New Roman"/>
                <a:ea typeface="Times New Roman"/>
              </a:rPr>
              <a:t>конструктивные 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(планируемые), </a:t>
            </a:r>
            <a:endParaRPr lang="ru-RU" dirty="0" smtClean="0">
              <a:solidFill>
                <a:schemeClr val="tx2"/>
              </a:solidFill>
              <a:latin typeface="Times New Roman"/>
              <a:ea typeface="Times New Roman"/>
            </a:endParaRPr>
          </a:p>
          <a:p>
            <a:pPr marL="469900" marR="25400" indent="-457200" algn="just">
              <a:lnSpc>
                <a:spcPct val="150000"/>
              </a:lnSpc>
              <a:spcAft>
                <a:spcPts val="665"/>
              </a:spcAft>
              <a:buFontTx/>
              <a:buChar char="-"/>
            </a:pPr>
            <a:r>
              <a:rPr lang="ru-RU" dirty="0" smtClean="0">
                <a:solidFill>
                  <a:schemeClr val="tx2"/>
                </a:solidFill>
                <a:latin typeface="Times New Roman"/>
                <a:ea typeface="Times New Roman"/>
              </a:rPr>
              <a:t>производственные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, </a:t>
            </a:r>
            <a:endParaRPr lang="ru-RU" dirty="0" smtClean="0">
              <a:solidFill>
                <a:schemeClr val="tx2"/>
              </a:solidFill>
              <a:latin typeface="Times New Roman"/>
              <a:ea typeface="Times New Roman"/>
            </a:endParaRPr>
          </a:p>
          <a:p>
            <a:pPr marL="469900" marR="25400" indent="-457200" algn="just">
              <a:lnSpc>
                <a:spcPct val="150000"/>
              </a:lnSpc>
              <a:spcAft>
                <a:spcPts val="665"/>
              </a:spcAft>
              <a:buFontTx/>
              <a:buChar char="-"/>
            </a:pPr>
            <a:r>
              <a:rPr lang="ru-RU" dirty="0" smtClean="0">
                <a:solidFill>
                  <a:schemeClr val="tx2"/>
                </a:solidFill>
                <a:latin typeface="Times New Roman"/>
                <a:ea typeface="Times New Roman"/>
              </a:rPr>
              <a:t>обращения 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и реализации, </a:t>
            </a:r>
            <a:endParaRPr lang="ru-RU" dirty="0" smtClean="0">
              <a:solidFill>
                <a:schemeClr val="tx2"/>
              </a:solidFill>
              <a:latin typeface="Times New Roman"/>
              <a:ea typeface="Times New Roman"/>
            </a:endParaRPr>
          </a:p>
          <a:p>
            <a:pPr marL="469900" marR="25400" indent="-457200" algn="just">
              <a:lnSpc>
                <a:spcPct val="150000"/>
              </a:lnSpc>
              <a:spcAft>
                <a:spcPts val="665"/>
              </a:spcAft>
              <a:buFontTx/>
              <a:buChar char="-"/>
            </a:pPr>
            <a:r>
              <a:rPr lang="ru-RU" dirty="0" smtClean="0">
                <a:solidFill>
                  <a:schemeClr val="tx2"/>
                </a:solidFill>
                <a:latin typeface="Times New Roman"/>
                <a:ea typeface="Times New Roman"/>
              </a:rPr>
              <a:t>эксплуатационные 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(рис.1). </a:t>
            </a:r>
            <a:endParaRPr lang="ru-RU" dirty="0" smtClean="0">
              <a:solidFill>
                <a:schemeClr val="tx2"/>
              </a:solidFill>
              <a:latin typeface="Times New Roman"/>
              <a:ea typeface="Times New Roman"/>
            </a:endParaRPr>
          </a:p>
          <a:p>
            <a:pPr marL="12700" marR="25400" indent="0" algn="just">
              <a:lnSpc>
                <a:spcPct val="150000"/>
              </a:lnSpc>
              <a:spcAft>
                <a:spcPts val="665"/>
              </a:spcAft>
              <a:buNone/>
            </a:pP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 </a:t>
            </a:r>
            <a:r>
              <a:rPr lang="ru-RU" dirty="0" smtClean="0">
                <a:solidFill>
                  <a:schemeClr val="tx2"/>
                </a:solidFill>
                <a:latin typeface="Times New Roman"/>
                <a:ea typeface="Times New Roman"/>
              </a:rPr>
              <a:t>  На 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каждой из стадий их можно разделить на субъективные и объективные.</a:t>
            </a:r>
            <a:endParaRPr lang="ru-RU" sz="2000" dirty="0">
              <a:solidFill>
                <a:schemeClr val="tx2"/>
              </a:solidFill>
              <a:latin typeface="Times New Roman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415766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431800" marR="431800"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Рис.1</a:t>
            </a:r>
            <a:r>
              <a:rPr lang="ru-RU" sz="2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Классификация факторов, влияющих на качество продукции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450215" algn="just">
              <a:lnSpc>
                <a:spcPct val="150000"/>
              </a:lnSpc>
            </a:pPr>
            <a:endParaRPr lang="ru-RU" dirty="0"/>
          </a:p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1412776"/>
            <a:ext cx="4608511" cy="4392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999387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R="25400" indent="0" algn="just">
              <a:lnSpc>
                <a:spcPct val="150000"/>
              </a:lnSpc>
              <a:buNone/>
            </a:pPr>
            <a:r>
              <a:rPr lang="ru-RU" dirty="0" smtClean="0"/>
              <a:t>  </a:t>
            </a:r>
            <a:r>
              <a:rPr lang="ru-RU" b="1" u="sng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</a:t>
            </a:r>
            <a:r>
              <a:rPr lang="ru-RU" b="1" i="1" u="sng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субъективным факторам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влияющим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качество, относят факторы, связанные непосредственно с деятельностью человека. </a:t>
            </a:r>
            <a:endParaRPr lang="ru-RU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25400" indent="0" algn="ctr">
              <a:lnSpc>
                <a:spcPct val="150000"/>
              </a:lnSpc>
              <a:buNone/>
            </a:pP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Они </a:t>
            </a:r>
            <a:r>
              <a:rPr lang="ru-RU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зависят </a:t>
            </a:r>
            <a:r>
              <a:rPr lang="ru-RU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от:</a:t>
            </a:r>
          </a:p>
          <a:p>
            <a:pPr marL="800100" marR="25400" indent="-457200" algn="just">
              <a:lnSpc>
                <a:spcPct val="150000"/>
              </a:lnSpc>
              <a:buFontTx/>
              <a:buChar char="-"/>
            </a:pP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способности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людей к вы­полнению определенных производственных функций, влияющих на качество продук­ции через качество труда. </a:t>
            </a:r>
            <a:endParaRPr lang="ru-RU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25400" indent="0" algn="ctr">
              <a:lnSpc>
                <a:spcPct val="150000"/>
              </a:lnSpc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</a:t>
            </a:r>
            <a:r>
              <a:rPr lang="ru-RU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</a:t>
            </a:r>
            <a:r>
              <a:rPr lang="ru-RU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ним относят</a:t>
            </a:r>
            <a:r>
              <a:rPr lang="ru-RU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800100" marR="25400" indent="-457200" algn="just">
              <a:lnSpc>
                <a:spcPct val="150000"/>
              </a:lnSpc>
              <a:buFontTx/>
              <a:buChar char="-"/>
            </a:pP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уровень квалификации (профессиональное мастерство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</a:t>
            </a:r>
          </a:p>
          <a:p>
            <a:pPr marL="800100" marR="25400" indent="-457200" algn="just">
              <a:lnSpc>
                <a:spcPct val="150000"/>
              </a:lnSpc>
              <a:buFontTx/>
              <a:buChar char="-"/>
            </a:pP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общеобразовательный и культурный уровень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800100" marR="25400" indent="-457200" algn="just">
              <a:lnSpc>
                <a:spcPct val="150000"/>
              </a:lnSpc>
              <a:buFontTx/>
              <a:buChar char="-"/>
            </a:pP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личные свойства и устрем­ления, </a:t>
            </a:r>
            <a:endParaRPr lang="ru-RU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marR="25400" indent="-457200" algn="just">
              <a:lnSpc>
                <a:spcPct val="150000"/>
              </a:lnSpc>
              <a:buFontTx/>
              <a:buChar char="-"/>
            </a:pP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заинтересованность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результатах труда и др. </a:t>
            </a:r>
            <a:endParaRPr lang="ru-RU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marR="25400" indent="-457200" algn="just">
              <a:lnSpc>
                <a:spcPct val="150000"/>
              </a:lnSpc>
              <a:buFontTx/>
              <a:buChar char="-"/>
            </a:pP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факто­ры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связанные с психологией человека, со сложившимися привычками и навыками.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746052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12700" marR="2540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u="sng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</a:t>
            </a:r>
            <a:r>
              <a:rPr lang="ru-RU" b="1" i="1" u="sng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объективным факторам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влияющим на качество, относят факторы, связан­ные с условиями труда, в которые поставлены работники. </a:t>
            </a:r>
            <a:endParaRPr lang="ru-RU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25400" indent="0" algn="ctr">
              <a:lnSpc>
                <a:spcPct val="150000"/>
              </a:lnSpc>
              <a:spcAft>
                <a:spcPts val="0"/>
              </a:spcAft>
              <a:buNone/>
            </a:pPr>
            <a:r>
              <a:rPr lang="ru-RU" b="1" u="sng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Среди </a:t>
            </a:r>
            <a:r>
              <a:rPr lang="ru-RU" b="1" u="sng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объективных фак­торов можно выделить следующие: </a:t>
            </a:r>
            <a:endParaRPr lang="ru-RU" b="1" u="sng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2540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технические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smtClean="0">
                <a:solidFill>
                  <a:srgbClr val="1F497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факторы </a:t>
            </a:r>
            <a:r>
              <a:rPr lang="ru-RU" dirty="0">
                <a:solidFill>
                  <a:srgbClr val="1F497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связаны с характером принимаемых техниче­ских решений и применяемых технических средств при создании, обращении и экс­плуатации </a:t>
            </a:r>
            <a:r>
              <a:rPr lang="ru-RU" dirty="0" smtClean="0">
                <a:solidFill>
                  <a:srgbClr val="1F497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продукции);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12700" marR="2540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организационные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dirty="0" smtClean="0">
                <a:solidFill>
                  <a:srgbClr val="1F497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факторы </a:t>
            </a:r>
            <a:r>
              <a:rPr lang="ru-RU" dirty="0">
                <a:solidFill>
                  <a:srgbClr val="1F497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связаны с характером организа­ции создания, обращения и реализации </a:t>
            </a:r>
            <a:r>
              <a:rPr lang="ru-RU" dirty="0" smtClean="0">
                <a:solidFill>
                  <a:srgbClr val="1F497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продукции);</a:t>
            </a:r>
            <a:endParaRPr lang="ru-RU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2540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экономические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(факторы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связа­ны с характером экономических воздействий на качество продукции (формы и уро­вень заработной платы, уровень и структура себестоимости производства продук­ции, соблюдение принципов хозяйственного расчета, санкции, цена и др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.).</a:t>
            </a:r>
          </a:p>
          <a:p>
            <a:pPr marL="12700" marR="2540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Качество продукции зависит также от факторов социального и идеологического характера. Их можно отнести одновременно как к субъективным, так и к объективным.</a:t>
            </a:r>
          </a:p>
          <a:p>
            <a:endParaRPr lang="ru-RU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00609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12700" marR="12700" indent="0" algn="ctr">
              <a:lnSpc>
                <a:spcPct val="150000"/>
              </a:lnSpc>
              <a:spcAft>
                <a:spcPts val="0"/>
              </a:spcAft>
              <a:buNone/>
            </a:pPr>
            <a:r>
              <a:rPr lang="ru-RU" dirty="0" smtClean="0">
                <a:latin typeface="Times New Roman"/>
                <a:ea typeface="Times New Roman"/>
              </a:rPr>
              <a:t>   </a:t>
            </a:r>
            <a:r>
              <a:rPr lang="ru-RU" b="1" u="sng" dirty="0" smtClean="0">
                <a:solidFill>
                  <a:schemeClr val="tx2"/>
                </a:solidFill>
                <a:latin typeface="Times New Roman"/>
                <a:ea typeface="Times New Roman"/>
              </a:rPr>
              <a:t>На </a:t>
            </a:r>
            <a:r>
              <a:rPr lang="ru-RU" b="1" u="sng" dirty="0">
                <a:solidFill>
                  <a:schemeClr val="tx2"/>
                </a:solidFill>
                <a:latin typeface="Times New Roman"/>
                <a:ea typeface="Times New Roman"/>
              </a:rPr>
              <a:t>качество сельскохозяйственной продукции, кроме перечисленных факторов</a:t>
            </a:r>
            <a:r>
              <a:rPr lang="ru-RU" b="1" u="sng" dirty="0" smtClean="0">
                <a:solidFill>
                  <a:schemeClr val="tx2"/>
                </a:solidFill>
                <a:latin typeface="Times New Roman"/>
                <a:ea typeface="Times New Roman"/>
              </a:rPr>
              <a:t>, оказывают </a:t>
            </a:r>
            <a:r>
              <a:rPr lang="ru-RU" b="1" u="sng" dirty="0">
                <a:solidFill>
                  <a:schemeClr val="tx2"/>
                </a:solidFill>
                <a:latin typeface="Times New Roman"/>
                <a:ea typeface="Times New Roman"/>
              </a:rPr>
              <a:t>влияние</a:t>
            </a:r>
            <a:r>
              <a:rPr lang="ru-RU" b="1" u="sng" dirty="0" smtClean="0">
                <a:solidFill>
                  <a:schemeClr val="tx2"/>
                </a:solidFill>
                <a:latin typeface="Times New Roman"/>
                <a:ea typeface="Times New Roman"/>
              </a:rPr>
              <a:t>:</a:t>
            </a:r>
          </a:p>
          <a:p>
            <a:pPr marL="12700" marR="1270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-</a:t>
            </a:r>
            <a:r>
              <a:rPr lang="ru-RU" dirty="0" smtClean="0">
                <a:solidFill>
                  <a:schemeClr val="tx2"/>
                </a:solidFill>
                <a:latin typeface="Times New Roman"/>
                <a:ea typeface="Times New Roman"/>
              </a:rPr>
              <a:t>почвенно-климатические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, </a:t>
            </a:r>
            <a:endParaRPr lang="ru-RU" dirty="0" smtClean="0">
              <a:solidFill>
                <a:schemeClr val="tx2"/>
              </a:solidFill>
              <a:latin typeface="Times New Roman"/>
              <a:ea typeface="Times New Roman"/>
            </a:endParaRPr>
          </a:p>
          <a:p>
            <a:pPr marL="12700" marR="1270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-</a:t>
            </a:r>
            <a:r>
              <a:rPr lang="ru-RU" dirty="0" smtClean="0">
                <a:solidFill>
                  <a:schemeClr val="tx2"/>
                </a:solidFill>
                <a:latin typeface="Times New Roman"/>
                <a:ea typeface="Times New Roman"/>
              </a:rPr>
              <a:t>географические 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условия (широта, высота над уровнем моря, естественное плодородие); </a:t>
            </a:r>
            <a:endParaRPr lang="ru-RU" dirty="0" smtClean="0">
              <a:solidFill>
                <a:schemeClr val="tx2"/>
              </a:solidFill>
              <a:latin typeface="Times New Roman"/>
              <a:ea typeface="Times New Roman"/>
            </a:endParaRPr>
          </a:p>
          <a:p>
            <a:pPr marL="12700" marR="1270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-</a:t>
            </a:r>
            <a:r>
              <a:rPr lang="ru-RU" dirty="0" smtClean="0">
                <a:solidFill>
                  <a:schemeClr val="tx2"/>
                </a:solidFill>
                <a:latin typeface="Times New Roman"/>
                <a:ea typeface="Times New Roman"/>
              </a:rPr>
              <a:t>агротехника 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возделывания культур и условия уборки (предшественники в севообороте, удобрения, орошение, борьба с болезнями и вредителями, сроки и способы уборки, послеуборочная обра­ботка, хранение</a:t>
            </a:r>
            <a:r>
              <a:rPr lang="ru-RU" dirty="0" smtClean="0">
                <a:solidFill>
                  <a:schemeClr val="tx2"/>
                </a:solidFill>
                <a:latin typeface="Times New Roman"/>
                <a:ea typeface="Times New Roman"/>
              </a:rPr>
              <a:t>);</a:t>
            </a:r>
          </a:p>
          <a:p>
            <a:pPr marL="469900" marR="12700" indent="-457200" algn="just">
              <a:lnSpc>
                <a:spcPct val="150000"/>
              </a:lnSpc>
              <a:spcAft>
                <a:spcPts val="0"/>
              </a:spcAft>
              <a:buFontTx/>
              <a:buChar char="-"/>
            </a:pPr>
            <a:r>
              <a:rPr lang="ru-RU" dirty="0" smtClean="0">
                <a:solidFill>
                  <a:schemeClr val="tx2"/>
                </a:solidFill>
                <a:latin typeface="Times New Roman"/>
                <a:ea typeface="Times New Roman"/>
              </a:rPr>
              <a:t>использование 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сельскохозяйственной техники, оборудования, уборочных машин, машин по доработке урожая - очистке, калибровке, сушке, сор­тировке</a:t>
            </a:r>
            <a:r>
              <a:rPr lang="ru-RU" dirty="0" smtClean="0">
                <a:solidFill>
                  <a:schemeClr val="tx2"/>
                </a:solidFill>
                <a:latin typeface="Times New Roman"/>
                <a:ea typeface="Times New Roman"/>
              </a:rPr>
              <a:t>;</a:t>
            </a:r>
          </a:p>
          <a:p>
            <a:pPr marL="469900" marR="12700" indent="-457200" algn="just">
              <a:lnSpc>
                <a:spcPct val="150000"/>
              </a:lnSpc>
              <a:spcAft>
                <a:spcPts val="0"/>
              </a:spcAft>
              <a:buFontTx/>
              <a:buChar char="-"/>
            </a:pPr>
            <a:r>
              <a:rPr lang="ru-RU" dirty="0" smtClean="0">
                <a:solidFill>
                  <a:schemeClr val="tx2"/>
                </a:solidFill>
                <a:latin typeface="Times New Roman"/>
                <a:ea typeface="Times New Roman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/>
                <a:ea typeface="Times New Roman"/>
              </a:rPr>
              <a:t>условия содержания скота, рацион кормления и т.д.</a:t>
            </a:r>
            <a:endParaRPr lang="ru-RU" sz="2000" dirty="0">
              <a:solidFill>
                <a:schemeClr val="tx2"/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06767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12700" marR="1270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По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сравнению с другими отраслями сельскохозяйственное производство значи­тельно больше зависит от природных факторов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12700" marR="1270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b="1" u="sng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u="sng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b="1" u="sng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 природные факторы, влияющие на безопасность и качество продукции, можно разделить на три вида:</a:t>
            </a:r>
          </a:p>
          <a:p>
            <a:pPr marL="101600" marR="1270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</a:t>
            </a:r>
            <a:r>
              <a:rPr lang="ru-RU" b="1" u="sng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управляемые факторы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факторы, на которые можно воздействовать в процессе производства;</a:t>
            </a:r>
          </a:p>
          <a:p>
            <a:pPr marL="101600" marR="1270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b="1" u="sng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предсказуемые факторы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факторы, на которые нельзя воздействовать, но мож­но достаточно достоверно предсказывать их значение, характер и степень воз­действия на качество продукции, а, следовательно, и учитывать их в процессе управления;</a:t>
            </a:r>
          </a:p>
          <a:p>
            <a:pPr marL="101600" marR="1270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</a:t>
            </a:r>
            <a:r>
              <a:rPr lang="ru-RU" b="1" u="sng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непредсказуемые факторы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факторы, которыми невозможно не только управ­лять, но даже в какой-то мере достоверно предсказать поведение этих факто­ров. Большинство природных факторов относятся к третьему виду.</a:t>
            </a:r>
          </a:p>
          <a:p>
            <a:endParaRPr lang="ru-RU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28007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12700" marR="1270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dirty="0" smtClean="0"/>
              <a:t>   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природных факторов зависят номенклатура, объемы производства и качест­во производимой продукции.</a:t>
            </a:r>
          </a:p>
          <a:p>
            <a:pPr marL="12700" marR="1270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В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практической работе по управлению качеством продукции необходимо учи­тывать все перечисленные факторы. </a:t>
            </a:r>
            <a:endParaRPr lang="ru-RU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1270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Искусство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управления заключается в том, что­бы максимально сократить влияние непредсказуемых факторов, учесть факторы предсказуемые и управлять факторами управляемыми.</a:t>
            </a:r>
          </a:p>
          <a:p>
            <a:endParaRPr lang="ru-RU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55479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12700" marR="1270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dirty="0" smtClean="0"/>
              <a:t>    </a:t>
            </a:r>
            <a:r>
              <a:rPr lang="ru-RU" b="1" u="sng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Главное </a:t>
            </a:r>
            <a:r>
              <a:rPr lang="ru-RU" b="1" u="sng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направление борьбы с неуправляемыми факторами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сокращение их влия­ния на производство за счет выбора устойчивых сортов растений и пород животных, использования специальных технологических приемов. Другой путь - превращение непредсказуемых факторов в предсказуемые и учет возможных изменений факторов.</a:t>
            </a:r>
          </a:p>
          <a:p>
            <a:pPr marL="12700" marR="12700" indent="0" algn="just">
              <a:lnSpc>
                <a:spcPct val="150000"/>
              </a:lnSpc>
              <a:spcAft>
                <a:spcPts val="830"/>
              </a:spcAft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Крайне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важным для предсказания факторов является </a:t>
            </a:r>
            <a:r>
              <a:rPr lang="ru-RU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отслеживание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(монито­ринг) состояния производства. Постоянные наблюдения и анализ погодных условий, структуры и состояния почв,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фитосантарного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состояния посевов, техники и т.д. позволяют определять и своевременно устранять причины, ведущие к снижению качества продукции, и тем самым существенно улучшать экономическое состояние предприятий.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738705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indent="450215">
              <a:lnSpc>
                <a:spcPct val="150000"/>
              </a:lnSpc>
            </a:pP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Сущность и функциональная схема управления качеством продукции.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12700" marR="1270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i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b="1" i="1" u="sng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Упрощение </a:t>
            </a:r>
            <a:r>
              <a:rPr lang="ru-RU" b="1" i="1" u="sng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качеством продукции</a:t>
            </a:r>
            <a:r>
              <a:rPr lang="ru-RU" b="1" u="sng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это действия, осуществляемые при созда­нии и эксплуатации или потреблении продукции для установления, обеспечения и </a:t>
            </a:r>
            <a:r>
              <a:rPr lang="ru-RU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соддержания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необходимого уровня ее качества (ГОСТ 15467-79).</a:t>
            </a:r>
          </a:p>
          <a:p>
            <a:pPr marL="25400" marR="1270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В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соответствии с МС ИСО 8402 под управлением качеством понимают методы и виды деятельности оперативного характера, используемые для выполнения требо­ваний к качеству.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822848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>
                <a:solidFill>
                  <a:srgbClr val="FF0000"/>
                </a:solidFill>
                <a:latin typeface="Times New Roman"/>
                <a:ea typeface="Times New Roman"/>
              </a:rPr>
              <a:t>1.Значение  повышения качества продукции в современных условиях.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12700" marR="1270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dirty="0" smtClean="0">
                <a:latin typeface="Times New Roman"/>
                <a:ea typeface="Times New Roman"/>
              </a:rPr>
              <a:t>     </a:t>
            </a:r>
            <a:r>
              <a:rPr lang="ru-RU" b="1" u="sng" dirty="0" smtClean="0">
                <a:solidFill>
                  <a:srgbClr val="0070C0"/>
                </a:solidFill>
                <a:latin typeface="Times New Roman"/>
                <a:ea typeface="Times New Roman"/>
              </a:rPr>
              <a:t>Улучшение </a:t>
            </a:r>
            <a:r>
              <a:rPr lang="ru-RU" b="1" u="sng" dirty="0">
                <a:solidFill>
                  <a:srgbClr val="0070C0"/>
                </a:solidFill>
                <a:latin typeface="Times New Roman"/>
                <a:ea typeface="Times New Roman"/>
              </a:rPr>
              <a:t>качества продукции- </a:t>
            </a:r>
            <a:r>
              <a:rPr lang="ru-RU" dirty="0">
                <a:solidFill>
                  <a:srgbClr val="0070C0"/>
                </a:solidFill>
                <a:latin typeface="Times New Roman"/>
                <a:ea typeface="Times New Roman"/>
              </a:rPr>
              <a:t>залог постоянного повышения уровня жизни людей, основа технического и экономического роста производства, увеличения на­ционального богатства страны. </a:t>
            </a:r>
            <a:endParaRPr lang="ru-RU" dirty="0" smtClean="0">
              <a:solidFill>
                <a:srgbClr val="0070C0"/>
              </a:solidFill>
              <a:latin typeface="Times New Roman"/>
              <a:ea typeface="Times New Roman"/>
            </a:endParaRPr>
          </a:p>
          <a:p>
            <a:pPr marL="12700" marR="1270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dirty="0">
                <a:solidFill>
                  <a:srgbClr val="0070C0"/>
                </a:solidFill>
                <a:latin typeface="Times New Roman"/>
                <a:ea typeface="Times New Roman"/>
              </a:rPr>
              <a:t> </a:t>
            </a:r>
            <a:r>
              <a:rPr lang="ru-RU" dirty="0" smtClean="0">
                <a:solidFill>
                  <a:srgbClr val="0070C0"/>
                </a:solidFill>
                <a:latin typeface="Times New Roman"/>
                <a:ea typeface="Times New Roman"/>
              </a:rPr>
              <a:t>   </a:t>
            </a:r>
            <a:r>
              <a:rPr lang="ru-RU" b="1" u="sng" dirty="0" smtClean="0">
                <a:solidFill>
                  <a:srgbClr val="0070C0"/>
                </a:solidFill>
                <a:latin typeface="Times New Roman"/>
                <a:ea typeface="Times New Roman"/>
              </a:rPr>
              <a:t>Высокое </a:t>
            </a:r>
            <a:r>
              <a:rPr lang="ru-RU" b="1" u="sng" dirty="0">
                <a:solidFill>
                  <a:srgbClr val="0070C0"/>
                </a:solidFill>
                <a:latin typeface="Times New Roman"/>
                <a:ea typeface="Times New Roman"/>
              </a:rPr>
              <a:t>качество продукции служит обобщающим </a:t>
            </a:r>
            <a:r>
              <a:rPr lang="ru-RU" b="1" u="sng" dirty="0" smtClean="0">
                <a:solidFill>
                  <a:srgbClr val="0070C0"/>
                </a:solidFill>
                <a:latin typeface="Times New Roman"/>
                <a:ea typeface="Times New Roman"/>
              </a:rPr>
              <a:t>показателем:</a:t>
            </a:r>
          </a:p>
          <a:p>
            <a:pPr marL="469900" marR="12700" indent="-457200" algn="just">
              <a:lnSpc>
                <a:spcPct val="150000"/>
              </a:lnSpc>
              <a:spcAft>
                <a:spcPts val="0"/>
              </a:spcAft>
              <a:buFontTx/>
              <a:buChar char="-"/>
            </a:pPr>
            <a:r>
              <a:rPr lang="ru-RU" dirty="0" smtClean="0">
                <a:solidFill>
                  <a:srgbClr val="0070C0"/>
                </a:solidFill>
                <a:latin typeface="Times New Roman"/>
                <a:ea typeface="Times New Roman"/>
              </a:rPr>
              <a:t>научно-технического </a:t>
            </a:r>
            <a:r>
              <a:rPr lang="ru-RU" dirty="0">
                <a:solidFill>
                  <a:srgbClr val="0070C0"/>
                </a:solidFill>
                <a:latin typeface="Times New Roman"/>
                <a:ea typeface="Times New Roman"/>
              </a:rPr>
              <a:t>прогресса, </a:t>
            </a:r>
            <a:endParaRPr lang="ru-RU" dirty="0" smtClean="0">
              <a:solidFill>
                <a:srgbClr val="0070C0"/>
              </a:solidFill>
              <a:latin typeface="Times New Roman"/>
              <a:ea typeface="Times New Roman"/>
            </a:endParaRPr>
          </a:p>
          <a:p>
            <a:pPr marL="469900" marR="12700" indent="-457200" algn="just">
              <a:lnSpc>
                <a:spcPct val="150000"/>
              </a:lnSpc>
              <a:spcAft>
                <a:spcPts val="0"/>
              </a:spcAft>
              <a:buFontTx/>
              <a:buChar char="-"/>
            </a:pPr>
            <a:r>
              <a:rPr lang="ru-RU" dirty="0" smtClean="0">
                <a:solidFill>
                  <a:srgbClr val="0070C0"/>
                </a:solidFill>
                <a:latin typeface="Times New Roman"/>
                <a:ea typeface="Times New Roman"/>
              </a:rPr>
              <a:t>уровня </a:t>
            </a:r>
            <a:r>
              <a:rPr lang="ru-RU" dirty="0">
                <a:solidFill>
                  <a:srgbClr val="0070C0"/>
                </a:solidFill>
                <a:latin typeface="Times New Roman"/>
                <a:ea typeface="Times New Roman"/>
              </a:rPr>
              <a:t>организации производства, его культуры</a:t>
            </a:r>
            <a:r>
              <a:rPr lang="ru-RU" dirty="0" smtClean="0">
                <a:solidFill>
                  <a:srgbClr val="0070C0"/>
                </a:solidFill>
                <a:latin typeface="Times New Roman"/>
                <a:ea typeface="Times New Roman"/>
              </a:rPr>
              <a:t>,</a:t>
            </a:r>
          </a:p>
          <a:p>
            <a:pPr marL="469900" marR="12700" indent="-457200" algn="just">
              <a:lnSpc>
                <a:spcPct val="150000"/>
              </a:lnSpc>
              <a:spcAft>
                <a:spcPts val="0"/>
              </a:spcAft>
              <a:buFontTx/>
              <a:buChar char="-"/>
            </a:pPr>
            <a:r>
              <a:rPr lang="ru-RU" dirty="0" smtClean="0">
                <a:solidFill>
                  <a:srgbClr val="0070C0"/>
                </a:solidFill>
                <a:latin typeface="Times New Roman"/>
                <a:ea typeface="Times New Roman"/>
              </a:rPr>
              <a:t> </a:t>
            </a:r>
            <a:r>
              <a:rPr lang="ru-RU" dirty="0">
                <a:solidFill>
                  <a:srgbClr val="0070C0"/>
                </a:solidFill>
                <a:latin typeface="Times New Roman"/>
                <a:ea typeface="Times New Roman"/>
              </a:rPr>
              <a:t>дисциплины, </a:t>
            </a:r>
            <a:endParaRPr lang="ru-RU" dirty="0" smtClean="0">
              <a:solidFill>
                <a:srgbClr val="0070C0"/>
              </a:solidFill>
              <a:latin typeface="Times New Roman"/>
              <a:ea typeface="Times New Roman"/>
            </a:endParaRPr>
          </a:p>
          <a:p>
            <a:pPr marL="469900" marR="12700" indent="-457200" algn="just">
              <a:lnSpc>
                <a:spcPct val="150000"/>
              </a:lnSpc>
              <a:spcAft>
                <a:spcPts val="0"/>
              </a:spcAft>
              <a:buFontTx/>
              <a:buChar char="-"/>
            </a:pPr>
            <a:r>
              <a:rPr lang="ru-RU" dirty="0" smtClean="0">
                <a:solidFill>
                  <a:srgbClr val="0070C0"/>
                </a:solidFill>
                <a:latin typeface="Times New Roman"/>
                <a:ea typeface="Times New Roman"/>
              </a:rPr>
              <a:t>важнейшим </a:t>
            </a:r>
            <a:r>
              <a:rPr lang="ru-RU" dirty="0">
                <a:solidFill>
                  <a:srgbClr val="0070C0"/>
                </a:solidFill>
                <a:latin typeface="Times New Roman"/>
                <a:ea typeface="Times New Roman"/>
              </a:rPr>
              <a:t>источником экономии материальных, трудовых, финансовых ресурсов. </a:t>
            </a:r>
            <a:endParaRPr lang="ru-RU" dirty="0" smtClean="0">
              <a:solidFill>
                <a:srgbClr val="0070C0"/>
              </a:solidFill>
              <a:latin typeface="Times New Roman"/>
              <a:ea typeface="Times New Roman"/>
            </a:endParaRPr>
          </a:p>
          <a:p>
            <a:pPr marL="12700" marR="1270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dirty="0">
                <a:solidFill>
                  <a:srgbClr val="0070C0"/>
                </a:solidFill>
                <a:latin typeface="Times New Roman"/>
                <a:ea typeface="Times New Roman"/>
              </a:rPr>
              <a:t> </a:t>
            </a:r>
            <a:r>
              <a:rPr lang="ru-RU" dirty="0" smtClean="0">
                <a:solidFill>
                  <a:srgbClr val="0070C0"/>
                </a:solidFill>
                <a:latin typeface="Times New Roman"/>
                <a:ea typeface="Times New Roman"/>
              </a:rPr>
              <a:t>  Конечная </a:t>
            </a:r>
            <a:r>
              <a:rPr lang="ru-RU" dirty="0">
                <a:solidFill>
                  <a:srgbClr val="0070C0"/>
                </a:solidFill>
                <a:latin typeface="Times New Roman"/>
                <a:ea typeface="Times New Roman"/>
              </a:rPr>
              <a:t>цель всей деятельности в области качества - улуч­шение качества жизни каждого отдельного человека и общества в целом.</a:t>
            </a:r>
            <a:endParaRPr lang="ru-RU" sz="2000" dirty="0">
              <a:solidFill>
                <a:srgbClr val="0070C0"/>
              </a:solidFill>
              <a:latin typeface="Times New Roman"/>
              <a:ea typeface="Times New Roman"/>
            </a:endParaRPr>
          </a:p>
          <a:p>
            <a:endParaRPr lang="ru-RU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855598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25400" marR="1270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i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b="1" i="1" u="sng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</a:t>
            </a:r>
            <a:r>
              <a:rPr lang="ru-RU" b="1" i="1" u="sng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управления качеством </a:t>
            </a:r>
            <a:r>
              <a:rPr lang="ru-RU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совокупность управляющих органов и объек­тов управления, взаимодействующих с помощью материально-технических и ин­формационных средств при управлении качеством. </a:t>
            </a:r>
            <a:endParaRPr lang="ru-RU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5400" marR="1270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Она включает:</a:t>
            </a:r>
          </a:p>
          <a:p>
            <a:pPr marL="482600" marR="12700" indent="-457200" algn="just">
              <a:lnSpc>
                <a:spcPct val="150000"/>
              </a:lnSpc>
              <a:spcAft>
                <a:spcPts val="0"/>
              </a:spcAft>
              <a:buFontTx/>
              <a:buChar char="-"/>
            </a:pP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коллективы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лю­дей, </a:t>
            </a:r>
            <a:endParaRPr lang="ru-RU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82600" marR="12700" indent="-457200" algn="just">
              <a:lnSpc>
                <a:spcPct val="150000"/>
              </a:lnSpc>
              <a:spcAft>
                <a:spcPts val="0"/>
              </a:spcAft>
              <a:buFontTx/>
              <a:buChar char="-"/>
            </a:pP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технические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материальные средства, </a:t>
            </a:r>
            <a:endParaRPr lang="ru-RU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82600" marR="12700" indent="-457200" algn="just">
              <a:lnSpc>
                <a:spcPct val="150000"/>
              </a:lnSpc>
              <a:spcAft>
                <a:spcPts val="0"/>
              </a:spcAft>
              <a:buFontTx/>
              <a:buChar char="-"/>
            </a:pP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информацию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5400" marR="1270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В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настоящее время в на­шей стране функционируют отраслевые и территориальные системы управления качеством. </a:t>
            </a:r>
            <a:endParaRPr lang="ru-RU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5400" marR="1270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Характерной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особенностью комплексных систем управления качеством продукции является то, что они функционируют на основе четко выработанных принципов с помощью определенных методов и приемов. Под принципами управ­ления качеством следует понимать основные правила, определяющие содержание структуры и действия всех систем управления.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1765857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25400" marR="12700" indent="0" algn="ctr">
              <a:lnSpc>
                <a:spcPct val="150000"/>
              </a:lnSpc>
              <a:spcAft>
                <a:spcPts val="0"/>
              </a:spcAft>
              <a:buNone/>
            </a:pPr>
            <a:r>
              <a:rPr lang="ru-RU" dirty="0" smtClean="0"/>
              <a:t>     </a:t>
            </a:r>
            <a:r>
              <a:rPr lang="ru-RU" b="1" u="sng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Этапы управления </a:t>
            </a:r>
            <a:r>
              <a:rPr lang="ru-RU" b="1" u="sng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любым процессом производственной деятельности сельскохозяй­ственного предприятия (объединения) или управление качеством </a:t>
            </a:r>
            <a:r>
              <a:rPr lang="ru-RU" b="1" u="sng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25400" marR="1270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планирование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(постановка задачи, выбор методов и средств ее ре­шения, ожидаемый результат), </a:t>
            </a:r>
            <a:endParaRPr lang="ru-RU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5400" marR="1270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реализация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(претворение в жизнь намеченных пла­нов, производственная деятельность предприятия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</a:t>
            </a:r>
          </a:p>
          <a:p>
            <a:pPr marL="25400" marR="1270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(проверка соответствия полученных результатов - объема реализованной продукции, прибыли предприятия или уровня качества полученной продукции).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1658176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25400" marR="1270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Качество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сельско­хозяйственной продукции формируется под воздействием многих факторов (возмущаю­щих воздействий). </a:t>
            </a:r>
            <a:endParaRPr lang="ru-RU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5400" marR="1270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Различное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сочетание этих факторов дает тот или иной уровень каче­ства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5400" marR="1270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b="1" u="sng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управления качеством состоит в том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чтобы постоянно контролируя процесс, оказывать на него корректирующие воздействия, которые обеспечивают получение каче­ства продукции, соответствующего плановому заданию, программе.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48451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25400" marR="1270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dirty="0" smtClean="0">
                <a:solidFill>
                  <a:schemeClr val="tx2"/>
                </a:solidFill>
              </a:rPr>
              <a:t>      </a:t>
            </a: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процесса формирования качества продукции состоит, с одной стороны, из совокупности нормативных документов, устанавливающих требования к качеству (стандартов, ТУ), а с другой - из документов, определяющих задание по получению определенного качества в определенном количестве - производственно-финансового плана хозяйства, договора контрактации и других функциональных документов.</a:t>
            </a:r>
          </a:p>
          <a:p>
            <a:pPr indent="450215" algn="just">
              <a:lnSpc>
                <a:spcPct val="150000"/>
              </a:lnSpc>
            </a:pPr>
            <a:r>
              <a:rPr lang="ru-RU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Согласно </a:t>
            </a: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приведенной схеме управление качеством продукции осуществляют на межотраслевом и отраслевом уровнях, на уровне предприятия или его подразделения. </a:t>
            </a:r>
          </a:p>
        </p:txBody>
      </p:sp>
    </p:spTree>
    <p:extLst>
      <p:ext uri="{BB962C8B-B14F-4D97-AF65-F5344CB8AC3E}">
        <p14:creationId xmlns:p14="http://schemas.microsoft.com/office/powerpoint/2010/main" val="270820600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indent="450215" algn="just">
              <a:lnSpc>
                <a:spcPct val="150000"/>
              </a:lnSpc>
            </a:pP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4.Этапы развития системного подхода в управлении качеством продукции.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12700" marR="1270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Теория 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практика управления качеством продукции у нас в стране и за рубе­жом начали активно развиваться после Второй мировой войны. Объективной осно­вой тому послужили возрастающие требования к качеству продукции. Многолетний опыт борьбы за качество продукции показал, что никакие эпизодические, разроз­ненные мероприятия не могут обеспечить планомерное и устойчивое улучшение качества продукции. Эта проблема может быть решена только на основе внедрения в производство системных методов повышения качества продукции.</a:t>
            </a:r>
          </a:p>
          <a:p>
            <a:pPr marL="12700" marR="1270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Началом 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системного подхода считают разработку и внедрение в 1955 г. на предприятиях Саратовской области системы бездефектного изготовления продук­ции (БИП). В основу БИП была положена количественная оценка качества труда непосредственных изготовителей продукции е помощью единого показателя - про­цента сдачи продукции ОТК с первою предъявления. Таким образом, в саратовской системе управление качеством продукции осуществлялось посредством управления качеством труда.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5719807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marL="12700" marR="1270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На 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основе </a:t>
            </a:r>
            <a:r>
              <a:rPr lang="ru-RU" b="1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саратовской системы 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передовых предприятиях Львовской области была разработана более универсальная система - система бездефектного труда (СБТ). </a:t>
            </a:r>
            <a:endParaRPr lang="ru-RU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1270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Оценку 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труда работников всех категорий проводили с помощью коэффициен­та качества труда. Бездефектную работу принимали за единицу. </a:t>
            </a:r>
            <a:endParaRPr lang="ru-RU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1270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За 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каждое отклоне­ние от нормы, каждую ошибку, допущенный дефект оценку снижали в соответствии со специально разработанной шкалой на доли единицы. </a:t>
            </a:r>
            <a:endParaRPr lang="ru-RU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1270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Все 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возможные дефекты бы­ли строго классифицированы, и каждый из них имел свою строго определенную оценку. </a:t>
            </a:r>
            <a:endParaRPr lang="ru-RU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1270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При 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снижении оценки отдельным членам бригады соответственно снижалась общая оценка качества труда коллектива. </a:t>
            </a:r>
            <a:endParaRPr lang="ru-RU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1270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По 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итоговому коэффициенту качества тру­да определяли меры морального и материального стимулирования. </a:t>
            </a:r>
            <a:endParaRPr lang="ru-RU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1270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Система 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СБТ по­лучила применение не только на предприятиях нашей страны, но нашла широкое распространение и в других социалистических странах, а также в капиталистических, особенно в США (там ее назвали программой «Нуль дефектов»).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0148258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marL="25400" marR="2540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Дальнейшим 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развитием системного подхода в управлении качеством продукции явилось создание системы КАНАРСПИ (качество, надежность, ресурс с первых из­делий). </a:t>
            </a:r>
            <a:endParaRPr lang="ru-RU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5400" marR="2540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Система 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впервые была разработана и внедрена на предприятиях Горьковской области в 1957-1958 гг. Основная цель системы - не допустить в серийное производ­ство и эксплуатацию изделия с большим количеством дефектов. </a:t>
            </a:r>
            <a:endParaRPr lang="ru-RU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5400" marR="2540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Предпосылкой 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создания системы послужили результаты анализа причин недостаточной надежности машин, выпускаемых предприятиями. Было установлено, что 80-85% отказов, выяв­ленных при эксплуатации, приходится на конструктивные и технологические дефек­ты и только 15-20% - на брак в производстве. </a:t>
            </a:r>
            <a:endParaRPr lang="ru-RU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5400" marR="2540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С 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целью ликвидации выявленных не­достатков были разработаны мероприятия по обеспечению качества на каждом этапе создания нового изделия: на стадиях проектирования и подготовки производства, изготовления и эксплуатации. </a:t>
            </a:r>
            <a:endParaRPr lang="ru-RU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5400" marR="2540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В 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системе КАНАРСПИ впервые было найдено удачное решение - организационное сочетание работ по доводке опытного образца силами конструкторского бюро-</a:t>
            </a:r>
            <a:r>
              <a:rPr lang="ru-RU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разрабогчика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коллектива завода-изготовителя и специали­стов по эксплуатации. При внедрении этой системы на ряде предприятий сократи­лись сроки доводки новых изделий до заданного уровня в 2-3 раза, повысилась на­дежность, в частности безотказность в 1,5-2 раза, увеличился ресурс в 2 раза.</a:t>
            </a:r>
          </a:p>
          <a:p>
            <a:endParaRPr lang="ru-RU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555754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25400" marR="2540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Дальнейшее 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система КАНАРСПИ получила на Ярославском мотор­ном заводе, где в 1963 г. была разработана система НОРМ (научная организация работ по повышению моторесурса двигателей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25400" marR="2540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Особенность системы НОРМ заклю­чалась в том, что она предусматривала не только стабильную реализацию требова­ний действующих стандартов, но и систематическое и планомерное повышение их требований. </a:t>
            </a:r>
            <a:endParaRPr lang="ru-RU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5400" marR="2540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Основным 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планируемым показателем был выбран моторесурс двигате­ля. Система предусматривала следующий порядок работ по повышению моторесур­са: определение фактического моторесурса и выявление деталей и узлов, лимити­рующих моторесурс; планирование оптимального уровня увеличения моторесурса; разработка и реализация комплекса конструкторско-технологических мероприятий по освоению двигателя с новым ресурсом в массовом производстве; закрепление достигнутого уровня в производстве; поддержание достигнутого уровня в эксплуа­тации. Таким образом, в системе НОРМ были применены методы комплексной и опережающей стандартизации.</a:t>
            </a:r>
          </a:p>
          <a:p>
            <a:endParaRPr lang="ru-RU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262584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marL="25400" marR="2540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dirty="0" smtClean="0"/>
              <a:t>        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начале 70-х годов XX в. на ряде предприятий Львовской области в содруже­стве с НИИ Госстандарта начали разрабатывать и внедрять комплексную систему управления качеством продукции (КС УКП), которая вобрала в себя передовой опыт БИП, СБТ, КАНАРСПИ, НОРМ и опыт передовых предприятий страны. </a:t>
            </a:r>
            <a:endParaRPr lang="ru-RU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5400" marR="2540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Целью 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КС УКП являлось создание продукции, соответствующей высшим достижениям пере­довой науки и техники и мировым аналогам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5400" marR="2540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называлась комплексной, так как охватывала управляющими воздействиями все факторы и условия, влияющие на уровень качества продукции. Комплексность системы заключалась также и в том, что появилась возможность управлять качеством на всех стадиях жизненного цикла продукции: на стадии исследования и проектирования, когда в конструкторскую документацию закладывают технический уровень будущей продукции; на стадии изготовления, где важной задачей становится обеспечение </a:t>
            </a:r>
            <a:r>
              <a:rPr lang="ru-RU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сгабильного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соответствия качества продукции тем требованиям, которые заложены в конструкторскую и тех­нологическую документацию; на стадии обращения и реализации, где необходимо обеспечить сохранность качества при транспортировании и хранении продукции; на стадии эксплуатации, где нужно обеспечить использование продукции по назначе­нию и поддержание необходимого качества путем технического обслуживания из­делия, ремонта и т.д.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681783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12700" marR="1270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Принципиальные 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основы КС УКП были использованы и модернизированы при создании аналогичных систем управления качеством продукции в других регионах страны. Так, на предприятиях Днепропетровской области была разработана ком­плексная система управления качеством продукции и эффективным использованием ресурсов (КС УКП и ЭИР), на предприятиях Краснодарского края - комплексная система повышения эффективности производства (КС ПЭП).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    Для 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предприятий и организаций сельскохозяйственного производства была разработана комплексная система управления качеством труда и продукции (КС УКТП), которая внедрялась во многих хозяйствах РСФСР, УССР. БССР и дру­гих республик быв. СССР. В 1989 г. были изданы методические материалы, состав­ляющие нормативное обеспечение КС УКТП. В них были отражены основные цели, задачи, основные принципы и функции, порядок разработки и внедрения КС УКТП. </a:t>
            </a:r>
            <a:endParaRPr lang="ru-RU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51355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1270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b="1" u="sng" dirty="0" smtClean="0"/>
              <a:t>     </a:t>
            </a:r>
            <a:r>
              <a:rPr lang="ru-RU" b="1" u="sng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Составляющие качество жизни:</a:t>
            </a:r>
            <a:endParaRPr lang="ru-RU" b="1" u="sng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1270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качество здоровья населения - определяет возможность выживания населения;</a:t>
            </a:r>
          </a:p>
          <a:p>
            <a:pPr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качество образования - определяет возможность развития общества;</a:t>
            </a:r>
          </a:p>
          <a:p>
            <a:pPr marR="1270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 качество окружающей среды как природной, так и техногенной определяет</a:t>
            </a:r>
          </a:p>
          <a:p>
            <a:pPr marL="1270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условия 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безопасности, комфортности жизни и т.д.</a:t>
            </a:r>
          </a:p>
          <a:p>
            <a:pPr marL="12700" marR="1270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Особенность 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современного состояния проблемы качества продукции состоит в том, что с развитием научно-технического прогресса она не упрощается, а становит­ся все более острой.</a:t>
            </a:r>
          </a:p>
          <a:p>
            <a:endParaRPr lang="ru-RU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754602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marL="12700" marR="12700" indent="0" algn="ctr">
              <a:lnSpc>
                <a:spcPct val="150000"/>
              </a:lnSpc>
              <a:spcAft>
                <a:spcPts val="0"/>
              </a:spcAft>
              <a:buNone/>
            </a:pP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b="1" u="sng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</a:t>
            </a:r>
            <a:r>
              <a:rPr lang="ru-RU" b="1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принципы КС УКТП </a:t>
            </a:r>
            <a:r>
              <a:rPr lang="ru-RU" b="1" u="sng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b="1" u="sng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1600" marR="1270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управление качеством труда и продукции является составной частью общей системы управления хозяйственной деятельностью сельскохозяйственного предприятия. Единство систем обеспечивается введением в должностные обя­занности работников всех служб и подразделений предприятия функций, свя­занных с реализацией задач по повышению качества труда и продукции;</a:t>
            </a:r>
          </a:p>
          <a:p>
            <a:pPr marL="101600" indent="0" algn="just">
              <a:lnSpc>
                <a:spcPct val="150000"/>
              </a:lnSpc>
              <a:buNone/>
            </a:pP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управление качеством осуществляется на всех уровнях </a:t>
            </a:r>
            <a:r>
              <a:rPr lang="ru-RU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унравления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предприятием:</a:t>
            </a:r>
          </a:p>
          <a:p>
            <a:pPr marL="101600" marR="1270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управление качеством осуществляют непрерывно на всех стадиях жизненного цикла продукции;</a:t>
            </a:r>
          </a:p>
          <a:p>
            <a:pPr marL="101600" marR="1270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-при управлении необходимо обеспечение единства и взаимосвязи технических, организационных, экономических и социальных мероприятий по улучшению качества продукции;</a:t>
            </a:r>
          </a:p>
          <a:p>
            <a:pPr marL="101600" marR="1270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управление осуществляется на основе реализации взаимосвязанных функций управления;</a:t>
            </a:r>
          </a:p>
          <a:p>
            <a:pPr marL="12700" marR="1270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организационно-технической основой системы управления качеством является стандартизация и действующие нормативные документы: международные, регио­нальные, национальные стандарты, технические условия и стандарты предприятий. </a:t>
            </a:r>
          </a:p>
        </p:txBody>
      </p:sp>
    </p:spTree>
    <p:extLst>
      <p:ext uri="{BB962C8B-B14F-4D97-AF65-F5344CB8AC3E}">
        <p14:creationId xmlns:p14="http://schemas.microsoft.com/office/powerpoint/2010/main" val="405474817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marL="12700" marR="1270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dirty="0" smtClean="0"/>
              <a:t>         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КС 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УКТП создавалась и функционировала на основе стандартов предприятия (СТП). Главная роль СТП - определение порядка и сроков выполнения агротехниче­ских и зоотехнических мероприятий, помощь специалистам в организации рациональ­ного и эффективного использования материальных и трудовых ресурсов. Они позволя­ли согласовать специфические условия каждого конкретного предприятия с требова­ниями ГОСТ, ГОСТ Р и другой нормативной документации по вопросам качества.</a:t>
            </a:r>
          </a:p>
          <a:p>
            <a:pPr marL="12700" marR="1270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Стандарты 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предприятия упорядочивали и стабилизировали процесс управления качеством труда и продукции, точно определяли обязанности работников. Их требова­ния - закон для каждого работника. Они четко разграничивали права и обязанности исполнителей, устанавливали методы и средства контроля качества и оценки конечных результатов. СТП разрабатывали по функциям управления качеством, которые уста­навливали применительно к местным условиям сельскохозяйственного предприятия.</a:t>
            </a:r>
          </a:p>
          <a:p>
            <a:pPr indent="0" algn="just">
              <a:lnSpc>
                <a:spcPct val="150000"/>
              </a:lnSpc>
              <a:buNone/>
            </a:pP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Методическое 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руководство разработкой КС УКТП на сельскохозяйственном предприятии осуществляли Белорусский научно-исследовательский институт эко</a:t>
            </a:r>
            <a:r>
              <a:rPr lang="ru-RU" spc="2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номических проблем АПК и Всесоюзный научно-исследовательский институт стан­дартизации.</a:t>
            </a:r>
            <a:endParaRPr lang="ru-RU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12700" indent="0" algn="just">
              <a:lnSpc>
                <a:spcPct val="150000"/>
              </a:lnSpc>
              <a:spcAft>
                <a:spcPts val="830"/>
              </a:spcAft>
              <a:buNone/>
            </a:pP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1988 г. на промышленных предприятиях начинают внедряться государствен­ные стандарты серии 40.000, которые предусматривали управление качеством на основе международного опыта, обобщенного в МС ИСО серии 9000.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24088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12700" marR="1270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dirty="0" smtClean="0">
                <a:latin typeface="Times New Roman"/>
                <a:ea typeface="Times New Roman"/>
              </a:rPr>
              <a:t>    </a:t>
            </a:r>
            <a:r>
              <a:rPr lang="ru-RU" dirty="0" smtClean="0">
                <a:solidFill>
                  <a:srgbClr val="0070C0"/>
                </a:solidFill>
                <a:latin typeface="Times New Roman"/>
                <a:ea typeface="Times New Roman"/>
              </a:rPr>
              <a:t>Ежегодно</a:t>
            </a:r>
            <a:r>
              <a:rPr lang="ru-RU" dirty="0">
                <a:solidFill>
                  <a:srgbClr val="0070C0"/>
                </a:solidFill>
                <a:latin typeface="Times New Roman"/>
                <a:ea typeface="Times New Roman"/>
              </a:rPr>
              <a:t>, начиная с 1989 г., 9 но­ября мировая общественность отмечает Всемирный день качества. </a:t>
            </a:r>
            <a:endParaRPr lang="ru-RU" dirty="0" smtClean="0">
              <a:solidFill>
                <a:srgbClr val="0070C0"/>
              </a:solidFill>
              <a:latin typeface="Times New Roman"/>
              <a:ea typeface="Times New Roman"/>
            </a:endParaRPr>
          </a:p>
          <a:p>
            <a:pPr marL="12700" marR="1270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dirty="0">
                <a:solidFill>
                  <a:srgbClr val="0070C0"/>
                </a:solidFill>
                <a:latin typeface="Times New Roman"/>
                <a:ea typeface="Times New Roman"/>
              </a:rPr>
              <a:t> </a:t>
            </a:r>
            <a:r>
              <a:rPr lang="ru-RU" dirty="0" smtClean="0">
                <a:solidFill>
                  <a:srgbClr val="0070C0"/>
                </a:solidFill>
                <a:latin typeface="Times New Roman"/>
                <a:ea typeface="Times New Roman"/>
              </a:rPr>
              <a:t>  </a:t>
            </a:r>
            <a:r>
              <a:rPr lang="ru-RU" b="1" u="sng" dirty="0" smtClean="0">
                <a:solidFill>
                  <a:srgbClr val="0070C0"/>
                </a:solidFill>
                <a:latin typeface="Times New Roman"/>
                <a:ea typeface="Times New Roman"/>
              </a:rPr>
              <a:t>Появилась </a:t>
            </a:r>
            <a:r>
              <a:rPr lang="ru-RU" b="1" u="sng" dirty="0">
                <a:solidFill>
                  <a:srgbClr val="0070C0"/>
                </a:solidFill>
                <a:latin typeface="Times New Roman"/>
                <a:ea typeface="Times New Roman"/>
              </a:rPr>
              <a:t>возможность усилить </a:t>
            </a:r>
            <a:r>
              <a:rPr lang="ru-RU" b="1" u="sng" dirty="0" smtClean="0">
                <a:solidFill>
                  <a:srgbClr val="0070C0"/>
                </a:solidFill>
                <a:latin typeface="Times New Roman"/>
                <a:ea typeface="Times New Roman"/>
              </a:rPr>
              <a:t>внимание:</a:t>
            </a:r>
          </a:p>
          <a:p>
            <a:pPr marL="469900" marR="12700" indent="-457200" algn="just">
              <a:lnSpc>
                <a:spcPct val="150000"/>
              </a:lnSpc>
              <a:spcAft>
                <a:spcPts val="0"/>
              </a:spcAft>
              <a:buFontTx/>
              <a:buChar char="-"/>
            </a:pPr>
            <a:r>
              <a:rPr lang="ru-RU" dirty="0" smtClean="0">
                <a:solidFill>
                  <a:srgbClr val="0070C0"/>
                </a:solidFill>
                <a:latin typeface="Times New Roman"/>
                <a:ea typeface="Times New Roman"/>
              </a:rPr>
              <a:t>производителей </a:t>
            </a:r>
            <a:r>
              <a:rPr lang="ru-RU" dirty="0">
                <a:solidFill>
                  <a:srgbClr val="0070C0"/>
                </a:solidFill>
                <a:latin typeface="Times New Roman"/>
                <a:ea typeface="Times New Roman"/>
              </a:rPr>
              <a:t>и потребителей, </a:t>
            </a:r>
            <a:endParaRPr lang="ru-RU" dirty="0" smtClean="0">
              <a:solidFill>
                <a:srgbClr val="0070C0"/>
              </a:solidFill>
              <a:latin typeface="Times New Roman"/>
              <a:ea typeface="Times New Roman"/>
            </a:endParaRPr>
          </a:p>
          <a:p>
            <a:pPr marL="469900" marR="12700" indent="-457200" algn="just">
              <a:lnSpc>
                <a:spcPct val="150000"/>
              </a:lnSpc>
              <a:spcAft>
                <a:spcPts val="0"/>
              </a:spcAft>
              <a:buFontTx/>
              <a:buChar char="-"/>
            </a:pPr>
            <a:r>
              <a:rPr lang="ru-RU" dirty="0" smtClean="0">
                <a:solidFill>
                  <a:srgbClr val="0070C0"/>
                </a:solidFill>
                <a:latin typeface="Times New Roman"/>
                <a:ea typeface="Times New Roman"/>
              </a:rPr>
              <a:t>органов </a:t>
            </a:r>
            <a:r>
              <a:rPr lang="ru-RU" dirty="0">
                <a:solidFill>
                  <a:srgbClr val="0070C0"/>
                </a:solidFill>
                <a:latin typeface="Times New Roman"/>
                <a:ea typeface="Times New Roman"/>
              </a:rPr>
              <a:t>государственного управления, </a:t>
            </a:r>
            <a:endParaRPr lang="ru-RU" dirty="0" smtClean="0">
              <a:solidFill>
                <a:srgbClr val="0070C0"/>
              </a:solidFill>
              <a:latin typeface="Times New Roman"/>
              <a:ea typeface="Times New Roman"/>
            </a:endParaRPr>
          </a:p>
          <a:p>
            <a:pPr marL="469900" marR="12700" indent="-457200" algn="just">
              <a:lnSpc>
                <a:spcPct val="150000"/>
              </a:lnSpc>
              <a:spcAft>
                <a:spcPts val="0"/>
              </a:spcAft>
              <a:buFontTx/>
              <a:buChar char="-"/>
            </a:pPr>
            <a:r>
              <a:rPr lang="ru-RU" dirty="0" smtClean="0">
                <a:solidFill>
                  <a:srgbClr val="0070C0"/>
                </a:solidFill>
                <a:latin typeface="Times New Roman"/>
                <a:ea typeface="Times New Roman"/>
              </a:rPr>
              <a:t>общественных </a:t>
            </a:r>
            <a:r>
              <a:rPr lang="ru-RU" dirty="0">
                <a:solidFill>
                  <a:srgbClr val="0070C0"/>
                </a:solidFill>
                <a:latin typeface="Times New Roman"/>
                <a:ea typeface="Times New Roman"/>
              </a:rPr>
              <a:t>организаций к проблеме качества и активизировать поиски путей ее решения. </a:t>
            </a:r>
            <a:endParaRPr lang="ru-RU" dirty="0" smtClean="0">
              <a:solidFill>
                <a:srgbClr val="0070C0"/>
              </a:solidFill>
              <a:latin typeface="Times New Roman"/>
              <a:ea typeface="Times New Roman"/>
            </a:endParaRPr>
          </a:p>
          <a:p>
            <a:pPr marL="12700" marR="1270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dirty="0">
                <a:solidFill>
                  <a:srgbClr val="0070C0"/>
                </a:solidFill>
                <a:latin typeface="Times New Roman"/>
                <a:ea typeface="Times New Roman"/>
              </a:rPr>
              <a:t> </a:t>
            </a:r>
            <a:r>
              <a:rPr lang="ru-RU" dirty="0" smtClean="0">
                <a:solidFill>
                  <a:srgbClr val="0070C0"/>
                </a:solidFill>
                <a:latin typeface="Times New Roman"/>
                <a:ea typeface="Times New Roman"/>
              </a:rPr>
              <a:t>     В </a:t>
            </a:r>
            <a:r>
              <a:rPr lang="ru-RU" dirty="0">
                <a:solidFill>
                  <a:srgbClr val="0070C0"/>
                </a:solidFill>
                <a:latin typeface="Times New Roman"/>
                <a:ea typeface="Times New Roman"/>
              </a:rPr>
              <a:t>России централь­ным мероприятием в рамках Всемирного дня качества стало проведение в Феде­ральном агентстве по техническому регулированию научно-практической конфе­ренции «Качество - определяющий фактор XXI в.».</a:t>
            </a:r>
            <a:endParaRPr lang="ru-RU" sz="2000" dirty="0">
              <a:solidFill>
                <a:srgbClr val="0070C0"/>
              </a:solidFill>
              <a:latin typeface="Times New Roman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066408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 smtClean="0">
                <a:solidFill>
                  <a:srgbClr val="0070C0"/>
                </a:solidFill>
                <a:latin typeface="Times New Roman"/>
                <a:ea typeface="Times New Roman"/>
              </a:rPr>
              <a:t>    Проблемы </a:t>
            </a:r>
            <a:r>
              <a:rPr lang="ru-RU" dirty="0">
                <a:solidFill>
                  <a:srgbClr val="0070C0"/>
                </a:solidFill>
                <a:latin typeface="Times New Roman"/>
                <a:ea typeface="Times New Roman"/>
              </a:rPr>
              <a:t>качества, зашиты прав отечественного потребителя в последнее </a:t>
            </a:r>
            <a:r>
              <a:rPr lang="ru-RU" dirty="0" smtClean="0">
                <a:solidFill>
                  <a:srgbClr val="0070C0"/>
                </a:solidFill>
                <a:latin typeface="Times New Roman"/>
                <a:ea typeface="Times New Roman"/>
              </a:rPr>
              <a:t>время стали </a:t>
            </a:r>
            <a:r>
              <a:rPr lang="ru-RU" dirty="0">
                <a:solidFill>
                  <a:srgbClr val="0070C0"/>
                </a:solidFill>
                <a:latin typeface="Times New Roman"/>
                <a:ea typeface="Times New Roman"/>
              </a:rPr>
              <a:t>приоритетным направлением в деятельности правительства Российской Федерации и </a:t>
            </a:r>
            <a:r>
              <a:rPr lang="ru-RU" dirty="0" err="1">
                <a:solidFill>
                  <a:srgbClr val="0070C0"/>
                </a:solidFill>
                <a:latin typeface="Times New Roman"/>
                <a:ea typeface="Times New Roman"/>
              </a:rPr>
              <a:t>Росстандарта</a:t>
            </a:r>
            <a:r>
              <a:rPr lang="ru-RU" dirty="0">
                <a:solidFill>
                  <a:srgbClr val="0070C0"/>
                </a:solidFill>
                <a:latin typeface="Times New Roman"/>
                <a:ea typeface="Times New Roman"/>
              </a:rPr>
              <a:t> России. </a:t>
            </a:r>
            <a:endParaRPr lang="ru-RU" dirty="0" smtClean="0">
              <a:solidFill>
                <a:srgbClr val="0070C0"/>
              </a:solidFill>
              <a:latin typeface="Times New Roman"/>
              <a:ea typeface="Times New Roman"/>
            </a:endParaRPr>
          </a:p>
          <a:p>
            <a:pPr marL="0" indent="0">
              <a:buNone/>
            </a:pPr>
            <a:r>
              <a:rPr lang="ru-RU" dirty="0">
                <a:solidFill>
                  <a:srgbClr val="0070C0"/>
                </a:solidFill>
                <a:latin typeface="Times New Roman"/>
                <a:ea typeface="Times New Roman"/>
              </a:rPr>
              <a:t> </a:t>
            </a:r>
            <a:r>
              <a:rPr lang="ru-RU" dirty="0" smtClean="0">
                <a:solidFill>
                  <a:srgbClr val="0070C0"/>
                </a:solidFill>
                <a:latin typeface="Times New Roman"/>
                <a:ea typeface="Times New Roman"/>
              </a:rPr>
              <a:t>     </a:t>
            </a:r>
            <a:r>
              <a:rPr lang="ru-RU" b="1" u="sng" dirty="0" smtClean="0">
                <a:solidFill>
                  <a:srgbClr val="0070C0"/>
                </a:solidFill>
                <a:latin typeface="Times New Roman"/>
                <a:ea typeface="Times New Roman"/>
              </a:rPr>
              <a:t>Государством </a:t>
            </a:r>
            <a:r>
              <a:rPr lang="ru-RU" b="1" u="sng" dirty="0">
                <a:solidFill>
                  <a:srgbClr val="0070C0"/>
                </a:solidFill>
                <a:latin typeface="Times New Roman"/>
                <a:ea typeface="Times New Roman"/>
              </a:rPr>
              <a:t>создана соответствующая </a:t>
            </a:r>
            <a:r>
              <a:rPr lang="ru-RU" b="1" u="sng" dirty="0" err="1">
                <a:solidFill>
                  <a:srgbClr val="0070C0"/>
                </a:solidFill>
                <a:latin typeface="Times New Roman"/>
                <a:ea typeface="Times New Roman"/>
              </a:rPr>
              <a:t>законо</a:t>
            </a:r>
            <a:r>
              <a:rPr lang="ru-RU" b="1" u="sng" dirty="0">
                <a:solidFill>
                  <a:srgbClr val="0070C0"/>
                </a:solidFill>
                <a:latin typeface="Times New Roman"/>
                <a:ea typeface="Times New Roman"/>
              </a:rPr>
              <a:t>-дательная </a:t>
            </a:r>
            <a:r>
              <a:rPr lang="ru-RU" b="1" u="sng" dirty="0" smtClean="0">
                <a:solidFill>
                  <a:srgbClr val="0070C0"/>
                </a:solidFill>
                <a:latin typeface="Times New Roman"/>
                <a:ea typeface="Times New Roman"/>
              </a:rPr>
              <a:t>база:</a:t>
            </a:r>
          </a:p>
          <a:p>
            <a:pPr>
              <a:buFontTx/>
              <a:buChar char="-"/>
            </a:pPr>
            <a:r>
              <a:rPr lang="ru-RU" dirty="0" smtClean="0">
                <a:solidFill>
                  <a:srgbClr val="0070C0"/>
                </a:solidFill>
                <a:latin typeface="Times New Roman"/>
                <a:ea typeface="Times New Roman"/>
              </a:rPr>
              <a:t>более </a:t>
            </a:r>
            <a:r>
              <a:rPr lang="ru-RU" dirty="0">
                <a:solidFill>
                  <a:srgbClr val="0070C0"/>
                </a:solidFill>
                <a:latin typeface="Times New Roman"/>
                <a:ea typeface="Times New Roman"/>
              </a:rPr>
              <a:t>40 законов, в той или иной мере регулирующих </a:t>
            </a:r>
            <a:r>
              <a:rPr lang="ru-RU" dirty="0" smtClean="0">
                <a:solidFill>
                  <a:srgbClr val="0070C0"/>
                </a:solidFill>
                <a:latin typeface="Times New Roman"/>
                <a:ea typeface="Times New Roman"/>
              </a:rPr>
              <a:t>деятельность</a:t>
            </a:r>
            <a:r>
              <a:rPr lang="ru-RU" dirty="0">
                <a:solidFill>
                  <a:srgbClr val="0070C0"/>
                </a:solidFill>
                <a:latin typeface="Times New Roman"/>
                <a:ea typeface="Times New Roman"/>
              </a:rPr>
              <a:t>, связанную с обеспечением качества</a:t>
            </a:r>
            <a:r>
              <a:rPr lang="ru-RU" dirty="0" smtClean="0">
                <a:solidFill>
                  <a:srgbClr val="0070C0"/>
                </a:solidFill>
                <a:latin typeface="Times New Roman"/>
                <a:ea typeface="Times New Roman"/>
              </a:rPr>
              <a:t>,</a:t>
            </a:r>
          </a:p>
          <a:p>
            <a:pPr>
              <a:buFontTx/>
              <a:buChar char="-"/>
            </a:pPr>
            <a:r>
              <a:rPr lang="ru-RU" dirty="0" smtClean="0">
                <a:solidFill>
                  <a:srgbClr val="0070C0"/>
                </a:solidFill>
                <a:latin typeface="Times New Roman"/>
                <a:ea typeface="Times New Roman"/>
              </a:rPr>
              <a:t> </a:t>
            </a:r>
            <a:r>
              <a:rPr lang="ru-RU" dirty="0">
                <a:solidFill>
                  <a:srgbClr val="0070C0"/>
                </a:solidFill>
                <a:latin typeface="Times New Roman"/>
                <a:ea typeface="Times New Roman"/>
              </a:rPr>
              <a:t>и большое количество подзаконных </a:t>
            </a:r>
            <a:r>
              <a:rPr lang="ru-RU" dirty="0" smtClean="0">
                <a:solidFill>
                  <a:srgbClr val="0070C0"/>
                </a:solidFill>
                <a:latin typeface="Times New Roman"/>
                <a:ea typeface="Times New Roman"/>
              </a:rPr>
              <a:t>актов</a:t>
            </a:r>
            <a:r>
              <a:rPr lang="ru-RU" dirty="0">
                <a:solidFill>
                  <a:srgbClr val="0070C0"/>
                </a:solidFill>
                <a:latin typeface="Times New Roman"/>
                <a:ea typeface="Times New Roman"/>
              </a:rPr>
              <a:t>, посредством которых осуществляется их практическая реализация. </a:t>
            </a:r>
            <a:endParaRPr lang="ru-RU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21343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indent="0" algn="just">
              <a:lnSpc>
                <a:spcPct val="150000"/>
              </a:lnSpc>
              <a:buNone/>
            </a:pPr>
            <a:r>
              <a:rPr lang="ru-RU" b="1" u="sng" dirty="0" smtClean="0"/>
              <a:t>  </a:t>
            </a:r>
            <a:r>
              <a:rPr lang="ru-RU" b="1" u="sng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Национальная </a:t>
            </a:r>
            <a:r>
              <a:rPr lang="ru-RU" b="1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политика в области качества должна предусматривать:</a:t>
            </a:r>
          </a:p>
          <a:p>
            <a:pPr indent="0" algn="just">
              <a:lnSpc>
                <a:spcPct val="150000"/>
              </a:lnSpc>
              <a:buNone/>
            </a:pP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создание государством условий, содействующих производителям в обеспечении конкурентоспособности продукции и услуг на внутреннем и внешнем рынках;</a:t>
            </a:r>
          </a:p>
          <a:p>
            <a:pPr indent="0" algn="just">
              <a:lnSpc>
                <a:spcPct val="150000"/>
              </a:lnSpc>
              <a:buNone/>
            </a:pP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защиту потребителей от продукции и услуг, опасных для жизни, здоровья и имущества, защиту общества и окружающей среды от экологически вредной продукции;</a:t>
            </a:r>
          </a:p>
          <a:p>
            <a:pPr indent="0" algn="just">
              <a:lnSpc>
                <a:spcPct val="150000"/>
              </a:lnSpc>
              <a:buNone/>
            </a:pP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защиту потребителей от недобросовестных производителей и продавцов;</a:t>
            </a:r>
          </a:p>
          <a:p>
            <a:pPr indent="0" algn="just">
              <a:lnSpc>
                <a:spcPct val="150000"/>
              </a:lnSpc>
              <a:buNone/>
            </a:pP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формирование в общественном сознании понимания того, что повышение </a:t>
            </a:r>
            <a:r>
              <a:rPr lang="ru-RU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каче¬ства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один из главных факторов выхода из кризиса и укрепления </a:t>
            </a:r>
            <a:r>
              <a:rPr lang="ru-RU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экономиче¬ской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мощи России;</a:t>
            </a:r>
          </a:p>
          <a:p>
            <a:pPr indent="0" algn="just">
              <a:lnSpc>
                <a:spcPct val="150000"/>
              </a:lnSpc>
              <a:buNone/>
            </a:pP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обеспечение всеобщей грамотности в вопросах качества путем массового </a:t>
            </a:r>
            <a:r>
              <a:rPr lang="ru-RU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обу¬чения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современным подходам к менеджменту качества, освоение принципов всеобщего менеджмента качества и отечественного опыта в этой области.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108103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260648"/>
            <a:ext cx="8229600" cy="6336704"/>
          </a:xfrm>
        </p:spPr>
        <p:txBody>
          <a:bodyPr>
            <a:normAutofit/>
          </a:bodyPr>
          <a:lstStyle/>
          <a:p>
            <a:pPr indent="0" algn="just">
              <a:lnSpc>
                <a:spcPct val="150000"/>
              </a:lnSpc>
              <a:buNone/>
            </a:pP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Важной мерой по стимулированию государством работ в области качества 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пропаганде </a:t>
            </a: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современных методов управления им стало </a:t>
            </a: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учреждение в 1996 г. премий Правительства Российской Федерации в области качества. </a:t>
            </a: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3664108"/>
            <a:ext cx="6191250" cy="309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498002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indent="0" algn="just">
              <a:lnSpc>
                <a:spcPct val="150000"/>
              </a:lnSpc>
              <a:buNone/>
            </a:pP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Европейская 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премия по качеству, появившаяся в 1991 г., признается в мире наиболее современной моделью, отражающей всеобщее управление качеством. В последнее время ее называют премией за превосходство в бизнесе.</a:t>
            </a:r>
          </a:p>
          <a:p>
            <a:pPr indent="0" algn="just">
              <a:lnSpc>
                <a:spcPct val="150000"/>
              </a:lnSpc>
              <a:buNone/>
            </a:pP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Модель 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российской премии, хотя и гармонизирована с Европейской премией, создавалась с учетом реальных условий, в которых работают предприятия нашей страны. </a:t>
            </a:r>
            <a:endParaRPr lang="ru-RU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50000"/>
              </a:lnSpc>
              <a:buNone/>
            </a:pP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ru-RU" b="1" u="sng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Оценку </a:t>
            </a:r>
            <a:r>
              <a:rPr lang="ru-RU" b="1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предприятий-претендентов проводят по двум группам </a:t>
            </a:r>
            <a:r>
              <a:rPr lang="ru-RU" b="1" u="sng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критериев:</a:t>
            </a:r>
          </a:p>
          <a:p>
            <a:pPr marL="800100" indent="-457200" algn="just">
              <a:lnSpc>
                <a:spcPct val="150000"/>
              </a:lnSpc>
              <a:buFontTx/>
              <a:buChar char="-"/>
            </a:pP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Первая 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группа включает критерии, характеризующие деятельность предприятия по обеспечению качества и оценивающие роль руководства предприятия в организации работ, политику в области качества и 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степень 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доведения ее до персонала, 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вовлеченность 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работников предприятия в деятельность по качеству, а также использование ресурсов и процессы управления качеством на всех стадиях жизненного цикла 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продукции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indent="-457200" algn="just">
              <a:lnSpc>
                <a:spcPct val="150000"/>
              </a:lnSpc>
              <a:buFontTx/>
              <a:buChar char="-"/>
            </a:pP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Критерии 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второй группы характеризуют результаты этой работы: 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достижение 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целей по улучшению качества продукции, удовлетворенность потребителей, достижения в 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области безопасности 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продукции и защиты окружающей среды.</a:t>
            </a:r>
          </a:p>
          <a:p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44624"/>
            <a:ext cx="2302713" cy="153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122429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indent="0" algn="just">
              <a:lnSpc>
                <a:spcPct val="150000"/>
              </a:lnSpc>
              <a:buNone/>
            </a:pP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Сельское 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хозяйство занимает особое место среди отраслей материального про­изводства. Оно призвано обеспечивать население продуктами питания, а промыш­ленность сырьем. </a:t>
            </a:r>
            <a:endParaRPr lang="ru-RU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50000"/>
              </a:lnSpc>
              <a:buNone/>
            </a:pP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- От 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качества выращенного зерна, плодов, овощей зависит их пи­щевая ценность. Даже незначительное улучшение качества растениеводческой про­дукции - это дополнительное количество белка, жира, крахмала, витаминов - ве­ществ, необходимых для питания человека. Чем выше пищевая ценность растение­водческой продукции, тем в большей степени она удовлетворяет потребность орга­низма человека в пищевых веществах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0" algn="just">
              <a:lnSpc>
                <a:spcPct val="150000"/>
              </a:lnSpc>
              <a:buNone/>
            </a:pP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случайно, повышение качества сельскохо­зяйственной продукции считается одним из основных путей снижения дефицита продовольствия в мире. Повышение питательности зернофуража, сена, силоса и других кормов, заготавливаемых на сельскохозяйственных предприятиях, способст­вует получению дополнительных кормовых единиц, а, следовательно, и увеличению производства животноводческой продукции.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3461768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3109</Words>
  <Application>Microsoft Office PowerPoint</Application>
  <PresentationFormat>Экран (4:3)</PresentationFormat>
  <Paragraphs>141</Paragraphs>
  <Slides>31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32" baseType="lpstr">
      <vt:lpstr>Тема Office</vt:lpstr>
      <vt:lpstr>ЛЕКЦИЯ 1. Введение. Современные подходы к комплексной оценке качества и безопасности пищевых систем. </vt:lpstr>
      <vt:lpstr>1.Значение  повышения качества продукции в современных условиях.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2.Основные факторы влияющие на качество сельскохозяйственной продукции. </vt:lpstr>
      <vt:lpstr> Рис.1. Классификация факторов, влияющих на качество продукции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3. Сущность и функциональная схема управления качеством продукции. </vt:lpstr>
      <vt:lpstr>Презентация PowerPoint</vt:lpstr>
      <vt:lpstr>Презентация PowerPoint</vt:lpstr>
      <vt:lpstr>Презентация PowerPoint</vt:lpstr>
      <vt:lpstr>Презентация PowerPoint</vt:lpstr>
      <vt:lpstr>4.Этапы развития системного подхода в управлении качеством продукции.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1. Введение. Современные подходы к комплексной оценке качества и безопасности пищевых систем. </dc:title>
  <dc:creator>Admin</dc:creator>
  <cp:lastModifiedBy>Admin</cp:lastModifiedBy>
  <cp:revision>12</cp:revision>
  <dcterms:created xsi:type="dcterms:W3CDTF">2020-09-03T08:49:14Z</dcterms:created>
  <dcterms:modified xsi:type="dcterms:W3CDTF">2020-09-03T09:33:21Z</dcterms:modified>
</cp:coreProperties>
</file>